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
  </p:notesMasterIdLst>
  <p:handoutMasterIdLst>
    <p:handoutMasterId r:id="rId10"/>
  </p:handoutMasterIdLst>
  <p:sldIdLst>
    <p:sldId id="256" r:id="rId5"/>
    <p:sldId id="299" r:id="rId6"/>
    <p:sldId id="295" r:id="rId7"/>
    <p:sldId id="28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p:scale>
          <a:sx n="75" d="100"/>
          <a:sy n="75" d="100"/>
        </p:scale>
        <p:origin x="324" y="-288"/>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1/16/2022</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23040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r>
              <a:rPr lang="en-US">
                <a:solidFill>
                  <a:srgbClr val="FFFFFF"/>
                </a:solidFill>
                <a:effectLst>
                  <a:outerShdw blurRad="50800" dist="38100" dir="2700000" algn="tl" rotWithShape="0">
                    <a:prstClr val="black">
                      <a:alpha val="43000"/>
                    </a:prstClr>
                  </a:outerShdw>
                </a:effectLst>
              </a:rPr>
              <a:t>2/1/20XX</a:t>
            </a:r>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a:t>2/1/20XX</a:t>
            </a:r>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a:t>2/1/20XX</a:t>
            </a:r>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a:t>2/1/20XX</a:t>
            </a:r>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a:solidFill>
                  <a:schemeClr val="tx2"/>
                </a:solidFill>
              </a:rPr>
              <a:t>2/1/20XX</a:t>
            </a:r>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2/1/20XX</a:t>
            </a:r>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2/1/20XX</a:t>
            </a:r>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pxhere.com/en/photo/363034"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hyperlink" Target="https://creativecommons.org/licenses/by-nc-nd/3.0/" TargetMode="External"/><Relationship Id="rId4" Type="http://schemas.openxmlformats.org/officeDocument/2006/relationships/hyperlink" Target="http://la.streetsblog.org/2014/04/30/metro-raising-parking-rates-for-noho-and-universal-most-parking-still-fre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pikrepo.com/fwmyv/yellow-chevrolet-sports-car" TargetMode="External"/><Relationship Id="rId5" Type="http://schemas.openxmlformats.org/officeDocument/2006/relationships/image" Target="../media/image5.jpg"/><Relationship Id="rId4" Type="http://schemas.openxmlformats.org/officeDocument/2006/relationships/hyperlink" Target="https://ggwash.org/view/37290/bethesdas-parking-district-is-going-broke-while-its-most-popular-garage-remains-fre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thecityfix.com/blog/cheap-cars-more-traffic/" TargetMode="External"/><Relationship Id="rId3" Type="http://schemas.openxmlformats.org/officeDocument/2006/relationships/image" Target="../media/image6.jp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mywebscribbles.blogspot.com/2011/12/5-easiest-ways-to-make-money-online.html" TargetMode="External"/><Relationship Id="rId5" Type="http://schemas.openxmlformats.org/officeDocument/2006/relationships/image" Target="../media/image7.png"/><Relationship Id="rId4" Type="http://schemas.openxmlformats.org/officeDocument/2006/relationships/hyperlink" Target="https://www.pexels.com/photo/photography-of-empty-parking-lot-1756957/" TargetMode="External"/><Relationship Id="rId9"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8775" y="1057275"/>
            <a:ext cx="5122545" cy="2173288"/>
          </a:xfrm>
        </p:spPr>
        <p:txBody>
          <a:bodyPr vert="horz" lIns="109728" tIns="109728" rIns="109728" bIns="91440" rtlCol="0" anchor="ctr">
            <a:normAutofit/>
          </a:bodyPr>
          <a:lstStyle/>
          <a:p>
            <a:r>
              <a:rPr lang="en-US" sz="2700" b="0" u="sng" dirty="0"/>
              <a:t>Online &amp; advanced </a:t>
            </a:r>
            <a:r>
              <a:rPr lang="en-US" dirty="0"/>
              <a:t>parking system</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153584" y="3874802"/>
            <a:ext cx="5122545" cy="2049606"/>
          </a:xfrm>
        </p:spPr>
        <p:txBody>
          <a:bodyPr vert="horz" lIns="109728" tIns="109728" rIns="109728" bIns="91440" rtlCol="0" anchor="t">
            <a:normAutofit fontScale="77500" lnSpcReduction="20000"/>
          </a:bodyPr>
          <a:lstStyle/>
          <a:p>
            <a:r>
              <a:rPr lang="en-US" sz="2800" b="1" u="sng" dirty="0"/>
              <a:t>Team Members:</a:t>
            </a:r>
          </a:p>
          <a:p>
            <a:r>
              <a:rPr lang="en-US" dirty="0"/>
              <a:t>Ashish Solanki	20/49017</a:t>
            </a:r>
          </a:p>
          <a:p>
            <a:r>
              <a:rPr lang="en-US" dirty="0"/>
              <a:t>Komal </a:t>
            </a:r>
            <a:r>
              <a:rPr lang="en-US" dirty="0" err="1"/>
              <a:t>Jolaniya</a:t>
            </a:r>
            <a:r>
              <a:rPr lang="en-US" dirty="0"/>
              <a:t> 	20/49035</a:t>
            </a:r>
          </a:p>
          <a:p>
            <a:r>
              <a:rPr lang="en-US" dirty="0"/>
              <a:t>Vinay			20/49061</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9" name="Slide Number Placeholder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1</a:t>
            </a:fld>
            <a:endParaRPr lang="en-US"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1154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r>
              <a:rPr lang="en-US" dirty="0"/>
              <a:t>Introduction</a:t>
            </a:r>
          </a:p>
        </p:txBody>
      </p:sp>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a:lstStyle/>
          <a:p>
            <a:r>
              <a:rPr lang="en-US" dirty="0"/>
              <a:t>This project is basically about parking system management (private parking) </a:t>
            </a:r>
          </a:p>
          <a:p>
            <a:r>
              <a:rPr lang="en-US" dirty="0"/>
              <a:t>This parking system is basically for long duration </a:t>
            </a:r>
          </a:p>
          <a:p>
            <a:r>
              <a:rPr lang="en-IN" dirty="0"/>
              <a:t>This will help to reserve your parking space prior to your arrival</a:t>
            </a:r>
          </a:p>
          <a:p>
            <a:r>
              <a:rPr lang="en-IN" dirty="0"/>
              <a:t>This parking system is for limited space</a:t>
            </a:r>
          </a:p>
          <a:p>
            <a:endParaRPr lang="en-US" dirty="0"/>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pic>
        <p:nvPicPr>
          <p:cNvPr id="10" name="Picture 9">
            <a:extLst>
              <a:ext uri="{FF2B5EF4-FFF2-40B4-BE49-F238E27FC236}">
                <a16:creationId xmlns:a16="http://schemas.microsoft.com/office/drawing/2014/main" id="{490A9A67-0BBC-4D56-8088-59F1B01D357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055" y="91440"/>
            <a:ext cx="4613547" cy="3231760"/>
          </a:xfrm>
          <a:prstGeom prst="rect">
            <a:avLst/>
          </a:prstGeom>
        </p:spPr>
      </p:pic>
      <p:sp>
        <p:nvSpPr>
          <p:cNvPr id="11" name="TextBox 10">
            <a:extLst>
              <a:ext uri="{FF2B5EF4-FFF2-40B4-BE49-F238E27FC236}">
                <a16:creationId xmlns:a16="http://schemas.microsoft.com/office/drawing/2014/main" id="{7212923F-759D-4728-B8CB-0CB03AD3B043}"/>
              </a:ext>
            </a:extLst>
          </p:cNvPr>
          <p:cNvSpPr txBox="1"/>
          <p:nvPr/>
        </p:nvSpPr>
        <p:spPr>
          <a:xfrm>
            <a:off x="5019039" y="6933576"/>
            <a:ext cx="6692743" cy="230832"/>
          </a:xfrm>
          <a:prstGeom prst="rect">
            <a:avLst/>
          </a:prstGeom>
          <a:noFill/>
        </p:spPr>
        <p:txBody>
          <a:bodyPr wrap="square" rtlCol="0">
            <a:spAutoFit/>
          </a:bodyPr>
          <a:lstStyle/>
          <a:p>
            <a:r>
              <a:rPr lang="en-IN" sz="900">
                <a:hlinkClick r:id="rId4" tooltip="http://la.streetsblog.org/2014/04/30/metro-raising-parking-rates-for-noho-and-universal-most-parking-still-free/"/>
              </a:rPr>
              <a:t>This Photo</a:t>
            </a:r>
            <a:r>
              <a:rPr lang="en-IN" sz="900"/>
              <a:t> by Unknown Author is licensed under </a:t>
            </a:r>
            <a:r>
              <a:rPr lang="en-IN" sz="900">
                <a:hlinkClick r:id="rId5" tooltip="https://creativecommons.org/licenses/by-nc-nd/3.0/"/>
              </a:rPr>
              <a:t>CC BY-NC-ND</a:t>
            </a:r>
            <a:endParaRPr lang="en-IN" sz="900"/>
          </a:p>
        </p:txBody>
      </p:sp>
      <p:pic>
        <p:nvPicPr>
          <p:cNvPr id="18" name="Picture Placeholder 17">
            <a:extLst>
              <a:ext uri="{FF2B5EF4-FFF2-40B4-BE49-F238E27FC236}">
                <a16:creationId xmlns:a16="http://schemas.microsoft.com/office/drawing/2014/main" id="{3BE6F24E-F18F-482E-8F5C-FB0C777B49C0}"/>
              </a:ext>
            </a:extLst>
          </p:cNvPr>
          <p:cNvPicPr>
            <a:picLocks noGrp="1" noChangeAspect="1"/>
          </p:cNvPicPr>
          <p:nvPr>
            <p:ph type="pic" sz="quarter" idx="13"/>
          </p:nvPr>
        </p:nvPicPr>
        <p:blipFill>
          <a:blip r:embed="rId6">
            <a:extLst>
              <a:ext uri="{837473B0-CC2E-450A-ABE3-18F120FF3D39}">
                <a1611:picAttrSrcUrl xmlns:a1611="http://schemas.microsoft.com/office/drawing/2016/11/main" r:id="rId7"/>
              </a:ext>
            </a:extLst>
          </a:blip>
          <a:srcRect l="11808" r="11808"/>
          <a:stretch>
            <a:fillRect/>
          </a:stretch>
        </p:blipFill>
        <p:spPr>
          <a:xfrm>
            <a:off x="-1" y="3442993"/>
            <a:ext cx="4613548" cy="3396994"/>
          </a:xfrm>
        </p:spPr>
      </p:pic>
    </p:spTree>
    <p:extLst>
      <p:ext uri="{BB962C8B-B14F-4D97-AF65-F5344CB8AC3E}">
        <p14:creationId xmlns:p14="http://schemas.microsoft.com/office/powerpoint/2010/main" val="110933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067712" y="1292425"/>
            <a:ext cx="4862811" cy="2019488"/>
          </a:xfrm>
        </p:spPr>
        <p:txBody>
          <a:bodyPr>
            <a:noAutofit/>
          </a:bodyPr>
          <a:lstStyle/>
          <a:p>
            <a:r>
              <a:rPr lang="en-IN" sz="1800" dirty="0"/>
              <a:t>There is no other appropriate software for parking</a:t>
            </a:r>
            <a:br>
              <a:rPr lang="en-IN" sz="1800" dirty="0"/>
            </a:br>
            <a:br>
              <a:rPr lang="en-IN" sz="1800" dirty="0"/>
            </a:br>
            <a:r>
              <a:rPr lang="en-IN" sz="1800" dirty="0"/>
              <a:t>It will give notifications regarding the time limit of the vehicle in the parking, i.e., how much time is left for parking slot</a:t>
            </a:r>
            <a:br>
              <a:rPr lang="en-IN" sz="1800" dirty="0"/>
            </a:br>
            <a:endParaRPr lang="en-US" sz="1800" dirty="0"/>
          </a:p>
        </p:txBody>
      </p:sp>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3928341"/>
            <a:ext cx="4162319" cy="2660717"/>
          </a:xfrm>
        </p:spPr>
        <p:txBody>
          <a:bodyPr>
            <a:normAutofit fontScale="62500" lnSpcReduction="20000"/>
          </a:bodyPr>
          <a:lstStyle/>
          <a:p>
            <a:r>
              <a:rPr lang="en-IN" sz="2600" b="1" dirty="0"/>
              <a:t>It would also show the digital fee receipt according to the time for which the vehicle is parked.</a:t>
            </a:r>
          </a:p>
          <a:p>
            <a:br>
              <a:rPr lang="en-IN" sz="2600" b="1" dirty="0"/>
            </a:br>
            <a:r>
              <a:rPr lang="en-IN" sz="2600" b="1" dirty="0"/>
              <a:t>It would also show better parking space according to your need like If you want to leave early it can suggest a parking near the exit gate</a:t>
            </a:r>
            <a:br>
              <a:rPr lang="en-IN" b="1" dirty="0"/>
            </a:br>
            <a:endParaRPr lang="en-US" b="1" dirty="0"/>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dirty="0"/>
              <a:t>Presentation Title</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pic>
        <p:nvPicPr>
          <p:cNvPr id="7" name="Picture Placeholder 6">
            <a:extLst>
              <a:ext uri="{FF2B5EF4-FFF2-40B4-BE49-F238E27FC236}">
                <a16:creationId xmlns:a16="http://schemas.microsoft.com/office/drawing/2014/main" id="{4DBCD158-8142-4800-9716-3253B41E435E}"/>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t="7599" b="7599"/>
          <a:stretch>
            <a:fillRect/>
          </a:stretch>
        </p:blipFill>
        <p:spPr>
          <a:xfrm>
            <a:off x="6858023" y="475266"/>
            <a:ext cx="5333977" cy="2921728"/>
          </a:xfrm>
        </p:spPr>
      </p:pic>
      <p:pic>
        <p:nvPicPr>
          <p:cNvPr id="12" name="Picture Placeholder 11">
            <a:extLst>
              <a:ext uri="{FF2B5EF4-FFF2-40B4-BE49-F238E27FC236}">
                <a16:creationId xmlns:a16="http://schemas.microsoft.com/office/drawing/2014/main" id="{627C0E9C-4D4C-41F9-B1D6-63D9F0205123}"/>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t="5320" b="5320"/>
          <a:stretch>
            <a:fillRect/>
          </a:stretch>
        </p:blipFill>
        <p:spPr/>
      </p:pic>
    </p:spTree>
    <p:extLst>
      <p:ext uri="{BB962C8B-B14F-4D97-AF65-F5344CB8AC3E}">
        <p14:creationId xmlns:p14="http://schemas.microsoft.com/office/powerpoint/2010/main" val="79820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lstStyle/>
          <a:p>
            <a:r>
              <a:rPr lang="en-US" dirty="0"/>
              <a:t>Advantages</a:t>
            </a:r>
          </a:p>
        </p:txBody>
      </p:sp>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172412" cy="3767496"/>
          </a:xfrm>
        </p:spPr>
        <p:txBody>
          <a:bodyPr>
            <a:noAutofit/>
          </a:bodyPr>
          <a:lstStyle/>
          <a:p>
            <a:r>
              <a:rPr lang="en-US" sz="2000" b="1" dirty="0">
                <a:solidFill>
                  <a:schemeClr val="bg2">
                    <a:lumMod val="10000"/>
                  </a:schemeClr>
                </a:solidFill>
                <a:latin typeface="Book Antiqua" panose="02040602050305030304" pitchFamily="18" charset="0"/>
              </a:rPr>
              <a:t>Time-saving</a:t>
            </a:r>
          </a:p>
          <a:p>
            <a:r>
              <a:rPr lang="en-US" sz="2000" b="1" dirty="0">
                <a:solidFill>
                  <a:schemeClr val="bg2">
                    <a:lumMod val="10000"/>
                  </a:schemeClr>
                </a:solidFill>
                <a:latin typeface="Book Antiqua" panose="02040602050305030304" pitchFamily="18" charset="0"/>
              </a:rPr>
              <a:t>Reserved parking</a:t>
            </a:r>
          </a:p>
          <a:p>
            <a:r>
              <a:rPr lang="en-US" sz="2000" b="1" dirty="0">
                <a:solidFill>
                  <a:schemeClr val="bg2">
                    <a:lumMod val="10000"/>
                  </a:schemeClr>
                </a:solidFill>
                <a:latin typeface="Book Antiqua" panose="02040602050305030304" pitchFamily="18" charset="0"/>
              </a:rPr>
              <a:t>Less confusion</a:t>
            </a:r>
          </a:p>
          <a:p>
            <a:r>
              <a:rPr lang="en-US" sz="2000" b="1" dirty="0">
                <a:solidFill>
                  <a:schemeClr val="bg2">
                    <a:lumMod val="10000"/>
                  </a:schemeClr>
                </a:solidFill>
                <a:latin typeface="Book Antiqua" panose="02040602050305030304" pitchFamily="18" charset="0"/>
              </a:rPr>
              <a:t>Less man-power</a:t>
            </a:r>
          </a:p>
          <a:p>
            <a:r>
              <a:rPr lang="en-US" sz="2000" b="1" dirty="0">
                <a:solidFill>
                  <a:schemeClr val="bg2">
                    <a:lumMod val="10000"/>
                  </a:schemeClr>
                </a:solidFill>
                <a:latin typeface="Book Antiqua" panose="02040602050305030304" pitchFamily="18" charset="0"/>
              </a:rPr>
              <a:t>Digital tokens</a:t>
            </a:r>
          </a:p>
          <a:p>
            <a:r>
              <a:rPr lang="en-US" sz="2000" b="1" dirty="0">
                <a:solidFill>
                  <a:schemeClr val="bg2">
                    <a:lumMod val="10000"/>
                  </a:schemeClr>
                </a:solidFill>
                <a:latin typeface="Book Antiqua" panose="02040602050305030304" pitchFamily="18" charset="0"/>
              </a:rPr>
              <a:t>Resolves traffic problems</a:t>
            </a:r>
          </a:p>
          <a:p>
            <a:r>
              <a:rPr lang="en-US" sz="2000" b="1" dirty="0">
                <a:solidFill>
                  <a:schemeClr val="bg2">
                    <a:lumMod val="10000"/>
                  </a:schemeClr>
                </a:solidFill>
                <a:latin typeface="Book Antiqua" panose="02040602050305030304" pitchFamily="18" charset="0"/>
              </a:rPr>
              <a:t>No extra costs</a:t>
            </a:r>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a:lstStyle/>
          <a:p>
            <a:r>
              <a:rPr lang="en-US" dirty="0"/>
              <a:t>Presentation Title</a:t>
            </a:r>
          </a:p>
        </p:txBody>
      </p:sp>
      <p:pic>
        <p:nvPicPr>
          <p:cNvPr id="10" name="Picture Placeholder 9">
            <a:extLst>
              <a:ext uri="{FF2B5EF4-FFF2-40B4-BE49-F238E27FC236}">
                <a16:creationId xmlns:a16="http://schemas.microsoft.com/office/drawing/2014/main" id="{A115F8FE-5871-42BC-8E8C-B870B7DFE388}"/>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13429" b="13429"/>
          <a:stretch>
            <a:fillRect/>
          </a:stretch>
        </p:blipFill>
        <p:spPr/>
      </p:pic>
      <p:pic>
        <p:nvPicPr>
          <p:cNvPr id="19" name="Picture Placeholder 18">
            <a:extLst>
              <a:ext uri="{FF2B5EF4-FFF2-40B4-BE49-F238E27FC236}">
                <a16:creationId xmlns:a16="http://schemas.microsoft.com/office/drawing/2014/main" id="{FC2E6C61-D6DE-4B86-8C20-444157FA3B0D}"/>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t="8286" b="8286"/>
          <a:stretch>
            <a:fillRect/>
          </a:stretch>
        </p:blipFill>
        <p:spPr/>
      </p:pic>
      <p:pic>
        <p:nvPicPr>
          <p:cNvPr id="24" name="Picture Placeholder 23">
            <a:extLst>
              <a:ext uri="{FF2B5EF4-FFF2-40B4-BE49-F238E27FC236}">
                <a16:creationId xmlns:a16="http://schemas.microsoft.com/office/drawing/2014/main" id="{E9EF2868-BC89-41DB-A333-69E7FC960791}"/>
              </a:ext>
            </a:extLst>
          </p:cNvPr>
          <p:cNvPicPr>
            <a:picLocks noGrp="1" noChangeAspect="1"/>
          </p:cNvPicPr>
          <p:nvPr>
            <p:ph type="pic" sz="quarter" idx="15"/>
          </p:nvPr>
        </p:nvPicPr>
        <p:blipFill>
          <a:blip r:embed="rId7">
            <a:extLst>
              <a:ext uri="{837473B0-CC2E-450A-ABE3-18F120FF3D39}">
                <a1611:picAttrSrcUrl xmlns:a1611="http://schemas.microsoft.com/office/drawing/2016/11/main" r:id="rId8"/>
              </a:ext>
            </a:extLst>
          </a:blip>
          <a:srcRect t="20432" b="20432"/>
          <a:stretch>
            <a:fillRect/>
          </a:stretch>
        </p:blipFill>
        <p:spPr>
          <a:xfrm>
            <a:off x="0" y="4614880"/>
            <a:ext cx="4613275" cy="2239946"/>
          </a:xfrm>
        </p:spPr>
      </p:pic>
      <p:sp>
        <p:nvSpPr>
          <p:cNvPr id="25" name="TextBox 24">
            <a:extLst>
              <a:ext uri="{FF2B5EF4-FFF2-40B4-BE49-F238E27FC236}">
                <a16:creationId xmlns:a16="http://schemas.microsoft.com/office/drawing/2014/main" id="{F26872C0-B60A-419F-A096-2048DD9F7FD1}"/>
              </a:ext>
            </a:extLst>
          </p:cNvPr>
          <p:cNvSpPr txBox="1"/>
          <p:nvPr/>
        </p:nvSpPr>
        <p:spPr>
          <a:xfrm>
            <a:off x="0" y="6854825"/>
            <a:ext cx="4613275" cy="230832"/>
          </a:xfrm>
          <a:prstGeom prst="rect">
            <a:avLst/>
          </a:prstGeom>
          <a:noFill/>
        </p:spPr>
        <p:txBody>
          <a:bodyPr wrap="square" rtlCol="0">
            <a:spAutoFit/>
          </a:bodyPr>
          <a:lstStyle/>
          <a:p>
            <a:r>
              <a:rPr lang="en-IN" sz="900">
                <a:hlinkClick r:id="rId8" tooltip="https://thecityfix.com/blog/cheap-cars-more-traffic/"/>
              </a:rPr>
              <a:t>This Photo</a:t>
            </a:r>
            <a:r>
              <a:rPr lang="en-IN" sz="900"/>
              <a:t> by Unknown Author is licensed under </a:t>
            </a:r>
            <a:r>
              <a:rPr lang="en-IN" sz="900">
                <a:hlinkClick r:id="rId9" tooltip="https://creativecommons.org/licenses/by-nc-nd/3.0/"/>
              </a:rPr>
              <a:t>CC BY-NC-ND</a:t>
            </a:r>
            <a:endParaRPr lang="en-IN" sz="900"/>
          </a:p>
        </p:txBody>
      </p:sp>
    </p:spTree>
    <p:extLst>
      <p:ext uri="{BB962C8B-B14F-4D97-AF65-F5344CB8AC3E}">
        <p14:creationId xmlns:p14="http://schemas.microsoft.com/office/powerpoint/2010/main" val="1109332271"/>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3.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Shoji design</Template>
  <TotalTime>83</TotalTime>
  <Words>195</Words>
  <Application>Microsoft Office PowerPoint</Application>
  <PresentationFormat>Widescreen</PresentationFormat>
  <Paragraphs>32</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Meiryo</vt:lpstr>
      <vt:lpstr>Arial</vt:lpstr>
      <vt:lpstr>Book Antiqua</vt:lpstr>
      <vt:lpstr>Calibri</vt:lpstr>
      <vt:lpstr>Corbel</vt:lpstr>
      <vt:lpstr>ShojiVTI</vt:lpstr>
      <vt:lpstr>Online &amp; advanced parking system</vt:lpstr>
      <vt:lpstr>Introduction</vt:lpstr>
      <vt:lpstr>There is no other appropriate software for parking  It will give notifications regarding the time limit of the vehicle in the parking, i.e., how much time is left for parking slot </vt:lpstr>
      <vt:lpstr>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&amp; advanced parking system</dc:title>
  <dc:creator>komal jolaniya</dc:creator>
  <cp:lastModifiedBy>ashish solanki</cp:lastModifiedBy>
  <cp:revision>2</cp:revision>
  <dcterms:created xsi:type="dcterms:W3CDTF">2022-01-16T16:10:54Z</dcterms:created>
  <dcterms:modified xsi:type="dcterms:W3CDTF">2022-01-16T17:40:43Z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